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1"/>
  </p:sldMasterIdLst>
  <p:sldIdLst>
    <p:sldId id="257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1D1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06877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4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9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9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12334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8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6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8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7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624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510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954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885" y="1195328"/>
            <a:ext cx="9428204" cy="1646725"/>
          </a:xfrm>
        </p:spPr>
        <p:txBody>
          <a:bodyPr/>
          <a:lstStyle/>
          <a:p>
            <a:r>
              <a:rPr lang="en-US" sz="4800" cap="none" dirty="0" smtClean="0">
                <a:latin typeface="Baskerville Old Face" panose="02020602080505020303" pitchFamily="18" charset="0"/>
              </a:rPr>
              <a:t>Find optimum Solution by using </a:t>
            </a:r>
            <a:r>
              <a:rPr lang="en-US" sz="4800" cap="none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Simplex Method</a:t>
            </a:r>
            <a:endParaRPr lang="en-US" sz="4800" cap="none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8109" y="3783283"/>
            <a:ext cx="4695566" cy="2296240"/>
          </a:xfrm>
          <a:ln w="762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ar-IQ" sz="2000" dirty="0" smtClean="0">
                <a:effectLst/>
                <a:latin typeface="AlQalam Ferdaos 1" panose="02000000000000000000" pitchFamily="2" charset="-78"/>
                <a:cs typeface="AZ Topaz" pitchFamily="2" charset="-78"/>
              </a:rPr>
              <a:t>محاضرة </a:t>
            </a:r>
          </a:p>
          <a:p>
            <a:r>
              <a:rPr lang="ar-IQ" sz="2000" dirty="0" smtClean="0">
                <a:effectLst/>
                <a:latin typeface="AlQalam Ferdaos 1" panose="02000000000000000000" pitchFamily="2" charset="-78"/>
                <a:cs typeface="AZ Topaz" pitchFamily="2" charset="-78"/>
              </a:rPr>
              <a:t>مقدمة من قبل</a:t>
            </a:r>
            <a:r>
              <a:rPr lang="ar-IQ" sz="2000" dirty="0" smtClean="0">
                <a:solidFill>
                  <a:srgbClr val="002060"/>
                </a:solidFill>
                <a:effectLst/>
                <a:latin typeface="AlQalam Ferdaos 1" panose="02000000000000000000" pitchFamily="2" charset="-78"/>
                <a:cs typeface="AlQalam Ferdaos 1" panose="02000000000000000000" pitchFamily="2" charset="-78"/>
              </a:rPr>
              <a:t> </a:t>
            </a:r>
          </a:p>
          <a:p>
            <a:r>
              <a:rPr lang="ar-IQ" sz="2000" dirty="0" smtClean="0">
                <a:solidFill>
                  <a:srgbClr val="002060"/>
                </a:solidFill>
                <a:effectLst/>
                <a:latin typeface="AlQalam Ferdaos 1" panose="02000000000000000000" pitchFamily="2" charset="-78"/>
                <a:cs typeface="AZ Topaz" pitchFamily="2" charset="-78"/>
              </a:rPr>
              <a:t>المدرس المساعد</a:t>
            </a:r>
          </a:p>
          <a:p>
            <a:r>
              <a:rPr lang="ar-IQ" sz="2000" dirty="0" smtClean="0">
                <a:solidFill>
                  <a:srgbClr val="FF0000"/>
                </a:solidFill>
                <a:effectLst/>
                <a:latin typeface="AlQalam Ferdaos 1" panose="02000000000000000000" pitchFamily="2" charset="-78"/>
                <a:cs typeface="PT Bold Heading" panose="02010400000000000000" pitchFamily="2" charset="-78"/>
              </a:rPr>
              <a:t>احمد هشام محمد طاهر</a:t>
            </a:r>
          </a:p>
          <a:p>
            <a:r>
              <a:rPr lang="ar-IQ" sz="2000" dirty="0" smtClean="0">
                <a:solidFill>
                  <a:srgbClr val="00B050"/>
                </a:solidFill>
                <a:effectLst/>
                <a:latin typeface="AlQalam Ferdaos 1" panose="02000000000000000000" pitchFamily="2" charset="-78"/>
                <a:cs typeface="AL - QASSAM-Extended" panose="02010000000000000000" pitchFamily="2" charset="-78"/>
              </a:rPr>
              <a:t>قسم الإحصاء – كلية الإدارة والاقتصاد</a:t>
            </a:r>
          </a:p>
          <a:p>
            <a:r>
              <a:rPr lang="ar-IQ" sz="2000" dirty="0" smtClean="0">
                <a:effectLst/>
                <a:latin typeface="AlQalam Ferdaos 1" panose="02000000000000000000" pitchFamily="2" charset="-78"/>
                <a:cs typeface="AL - QASSAM-Extended" panose="02010000000000000000" pitchFamily="2" charset="-78"/>
              </a:rPr>
              <a:t>جامعة البصرة </a:t>
            </a:r>
            <a:endParaRPr lang="en-US" sz="2000" dirty="0">
              <a:effectLst/>
              <a:latin typeface="AlQalam Ferdaos 1" panose="02000000000000000000" pitchFamily="2" charset="-78"/>
              <a:cs typeface="AL - QASSAM-Extended" panose="020100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27180" y="2916195"/>
            <a:ext cx="9737123" cy="7929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sz="3600" cap="none" dirty="0" smtClean="0">
                <a:solidFill>
                  <a:srgbClr val="1D124E"/>
                </a:solidFill>
                <a:cs typeface="Al-Hadith1" pitchFamily="2" charset="-78"/>
              </a:rPr>
              <a:t>استخدام الطريقة المبسطة في إيجاد الحل الأمثل </a:t>
            </a:r>
            <a:endParaRPr lang="en-US" sz="3600" cap="none" dirty="0">
              <a:solidFill>
                <a:srgbClr val="1D124E"/>
              </a:solidFill>
              <a:cs typeface="Al-Hadith1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163" y="3924842"/>
            <a:ext cx="1198605" cy="1185418"/>
          </a:xfrm>
          <a:prstGeom prst="ellipse">
            <a:avLst/>
          </a:prstGeom>
          <a:ln w="63500" cap="rnd">
            <a:solidFill>
              <a:schemeClr val="bg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344" y="3924842"/>
            <a:ext cx="1263710" cy="1192592"/>
          </a:xfrm>
          <a:prstGeom prst="ellipse">
            <a:avLst/>
          </a:prstGeom>
          <a:ln w="63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300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5264140"/>
                  </p:ext>
                </p:extLst>
              </p:nvPr>
            </p:nvGraphicFramePr>
            <p:xfrm>
              <a:off x="764275" y="1346744"/>
              <a:ext cx="6624320" cy="34634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40">
                      <a:extLst>
                        <a:ext uri="{9D8B030D-6E8A-4147-A177-3AD203B41FA5}">
                          <a16:colId xmlns:a16="http://schemas.microsoft.com/office/drawing/2014/main" val="2432589402"/>
                        </a:ext>
                      </a:extLst>
                    </a:gridCol>
                    <a:gridCol w="4968240">
                      <a:extLst>
                        <a:ext uri="{9D8B030D-6E8A-4147-A177-3AD203B41FA5}">
                          <a16:colId xmlns:a16="http://schemas.microsoft.com/office/drawing/2014/main" val="1858470051"/>
                        </a:ext>
                      </a:extLst>
                    </a:gridCol>
                    <a:gridCol w="828040">
                      <a:extLst>
                        <a:ext uri="{9D8B030D-6E8A-4147-A177-3AD203B41FA5}">
                          <a16:colId xmlns:a16="http://schemas.microsoft.com/office/drawing/2014/main" val="2416932543"/>
                        </a:ext>
                      </a:extLst>
                    </a:gridCol>
                  </a:tblGrid>
                  <a:tr h="391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Z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-C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0            0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𝟗𝟖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0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𝟏𝟏𝟐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340160"/>
                      </a:ext>
                    </a:extLst>
                  </a:tr>
                  <a:tr h="177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B.V.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X1         X2        X3           S1         S2           S3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</a:t>
                          </a:r>
                          <a:r>
                            <a:rPr lang="en-US" sz="2000" b="0" cap="none" spc="0" baseline="-2500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1746937"/>
                      </a:ext>
                    </a:extLst>
                  </a:tr>
                  <a:tr h="11125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sz="18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8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ar-IQ" sz="18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</a:t>
                          </a:r>
                          <a:r>
                            <a:rPr lang="en-US" sz="13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𝟑𝟏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4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?</a:t>
                          </a:r>
                          <a:endParaRPr lang="ar-IQ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400" b="1" i="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ar-IQ" sz="1400" b="1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40210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5264140"/>
                  </p:ext>
                </p:extLst>
              </p:nvPr>
            </p:nvGraphicFramePr>
            <p:xfrm>
              <a:off x="764275" y="1346744"/>
              <a:ext cx="6624320" cy="34634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40">
                      <a:extLst>
                        <a:ext uri="{9D8B030D-6E8A-4147-A177-3AD203B41FA5}">
                          <a16:colId xmlns:a16="http://schemas.microsoft.com/office/drawing/2014/main" val="2432589402"/>
                        </a:ext>
                      </a:extLst>
                    </a:gridCol>
                    <a:gridCol w="4968240">
                      <a:extLst>
                        <a:ext uri="{9D8B030D-6E8A-4147-A177-3AD203B41FA5}">
                          <a16:colId xmlns:a16="http://schemas.microsoft.com/office/drawing/2014/main" val="1858470051"/>
                        </a:ext>
                      </a:extLst>
                    </a:gridCol>
                    <a:gridCol w="828040">
                      <a:extLst>
                        <a:ext uri="{9D8B030D-6E8A-4147-A177-3AD203B41FA5}">
                          <a16:colId xmlns:a16="http://schemas.microsoft.com/office/drawing/2014/main" val="2416932543"/>
                        </a:ext>
                      </a:extLst>
                    </a:gridCol>
                  </a:tblGrid>
                  <a:tr h="7040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Z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-C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912" t="-1724" r="-17157" b="-530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1471" t="-1724" r="-2941" b="-5301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340160"/>
                      </a:ext>
                    </a:extLst>
                  </a:tr>
                  <a:tr h="4175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B.V.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X1    </a:t>
                          </a: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</a:t>
                          </a: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X2    </a:t>
                          </a: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</a:t>
                          </a: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X3           S1         S2           S3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</a:t>
                          </a:r>
                          <a:r>
                            <a:rPr lang="en-US" sz="2000" b="0" cap="none" spc="0" baseline="-2500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1746937"/>
                      </a:ext>
                    </a:extLst>
                  </a:tr>
                  <a:tr h="23417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71" t="-48571" r="-702941" b="-4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</a:t>
                          </a:r>
                          <a:r>
                            <a:rPr lang="en-US" sz="13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?</a:t>
                          </a:r>
                          <a:endParaRPr lang="en-US" sz="13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1471" t="-48571" r="-2941" b="-4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402106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64275" y="140728"/>
                <a:ext cx="11095685" cy="1005684"/>
              </a:xfrm>
              <a:solidFill>
                <a:srgbClr val="C00000"/>
              </a:solidFill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anchor="ctr" anchorCtr="0">
                <a:normAutofit/>
              </a:bodyPr>
              <a:lstStyle/>
              <a:p>
                <a:pPr algn="r" rtl="1"/>
                <a:r>
                  <a:rPr lang="ar-IQ" sz="28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وسيتم الحصول على نتائج جدول الحل الأمثل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ΙΙ</m:t>
                    </m:r>
                  </m:oMath>
                </a14:m>
                <a:r>
                  <a:rPr lang="ar-IQ" sz="28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من خلال إيجاد عناصر الصف الجديد للمتغير الداخل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800" i="1" dirty="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ar-IQ" sz="28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مع تطبيق الخطوات السابقة في حساب عناصر جدول الحل الأمثل </a:t>
                </a:r>
                <a:endParaRPr lang="en-US" sz="28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4275" y="140728"/>
                <a:ext cx="11095685" cy="1005684"/>
              </a:xfrm>
              <a:blipFill>
                <a:blip r:embed="rId3"/>
                <a:stretch>
                  <a:fillRect t="-3593" r="-1262" b="-11377"/>
                </a:stretch>
              </a:blipFill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loud Callout 5"/>
              <p:cNvSpPr/>
              <p:nvPr/>
            </p:nvSpPr>
            <p:spPr>
              <a:xfrm>
                <a:off x="7582279" y="1608693"/>
                <a:ext cx="4025901" cy="2361565"/>
              </a:xfrm>
              <a:prstGeom prst="cloudCallout">
                <a:avLst>
                  <a:gd name="adj1" fmla="val -53325"/>
                  <a:gd name="adj2" fmla="val -47745"/>
                </a:avLst>
              </a:prstGeom>
              <a:ln w="6350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ar-IQ" sz="1600" b="1" dirty="0" smtClean="0"/>
                  <a:t>ومن نتائج جدول الحل الأمثل (</a:t>
                </a:r>
                <a14:m>
                  <m:oMath xmlns:m="http://schemas.openxmlformats.org/officeDocument/2006/math">
                    <m:r>
                      <a:rPr lang="el-GR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𝜤</m:t>
                    </m:r>
                  </m:oMath>
                </a14:m>
                <a:r>
                  <a:rPr lang="ar-IQ" sz="1600" b="1" dirty="0" smtClean="0"/>
                  <a:t>) نجد ان شرط الامثلية متحقق</a:t>
                </a:r>
              </a:p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ar-IQ" sz="1600" b="1" dirty="0" smtClean="0">
                  <a:solidFill>
                    <a:srgbClr val="FF0000"/>
                  </a:solidFill>
                </a:endParaRPr>
              </a:p>
              <a:p>
                <a:pPr algn="ctr" rtl="1"/>
                <a:r>
                  <a:rPr lang="ar-IQ" sz="1600" b="1" dirty="0" smtClean="0"/>
                  <a:t>اذ نلاحظ ان</a:t>
                </a:r>
                <a:r>
                  <a:rPr lang="ar-SA" sz="1600" b="1" dirty="0" smtClean="0"/>
                  <a:t> جميع قيم دالة الهدف هي </a:t>
                </a:r>
                <a:r>
                  <a:rPr lang="ar-IQ" sz="1600" b="1" dirty="0" smtClean="0"/>
                  <a:t> </a:t>
                </a:r>
                <a:r>
                  <a:rPr lang="ar-SA" sz="1600" b="1" dirty="0" smtClean="0"/>
                  <a:t>اقل او تساوي </a:t>
                </a:r>
                <a:r>
                  <a:rPr lang="ar-SA" sz="1600" b="1" dirty="0" smtClean="0">
                    <a:solidFill>
                      <a:srgbClr val="FF0000"/>
                    </a:solidFill>
                  </a:rPr>
                  <a:t>صفر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Cloud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279" y="1608693"/>
                <a:ext cx="4025901" cy="2361565"/>
              </a:xfrm>
              <a:prstGeom prst="cloudCallout">
                <a:avLst>
                  <a:gd name="adj1" fmla="val -53325"/>
                  <a:gd name="adj2" fmla="val -47745"/>
                </a:avLst>
              </a:prstGeom>
              <a:blipFill>
                <a:blip r:embed="rId4"/>
                <a:stretch>
                  <a:fillRect/>
                </a:stretch>
              </a:blipFill>
              <a:ln w="6350"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loud Callout 6"/>
          <p:cNvSpPr/>
          <p:nvPr/>
        </p:nvSpPr>
        <p:spPr>
          <a:xfrm>
            <a:off x="3792504" y="5010493"/>
            <a:ext cx="6961932" cy="1702463"/>
          </a:xfrm>
          <a:prstGeom prst="cloudCallout">
            <a:avLst>
              <a:gd name="adj1" fmla="val -51953"/>
              <a:gd name="adj2" fmla="val -60427"/>
            </a:avLst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1600" b="1" dirty="0" smtClean="0">
                <a:solidFill>
                  <a:srgbClr val="FF0000"/>
                </a:solidFill>
              </a:rPr>
              <a:t>واجب</a:t>
            </a:r>
          </a:p>
          <a:p>
            <a:pPr algn="ctr" rtl="1"/>
            <a:r>
              <a:rPr lang="ar-SA" sz="1600" b="1" dirty="0" smtClean="0"/>
              <a:t> اكمل نتائج جدول الحل الامثل ثم تحقق من صحة قيمة دالة الهدف ؟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96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934" y="1232400"/>
            <a:ext cx="9650796" cy="1300735"/>
          </a:xfrm>
        </p:spPr>
        <p:txBody>
          <a:bodyPr>
            <a:normAutofit/>
          </a:bodyPr>
          <a:lstStyle/>
          <a:p>
            <a:pPr algn="justLow" rtl="1"/>
            <a:r>
              <a:rPr lang="ar-IQ" sz="4000" dirty="0" smtClean="0">
                <a:cs typeface="AZ Topaz" pitchFamily="2" charset="-78"/>
              </a:rPr>
              <a:t>لتوضيح خطوات إيجاد الحل الأمثل لمشكلة البرمجة الخطية من نوع (</a:t>
            </a:r>
            <a:r>
              <a:rPr lang="en-US" sz="4000" dirty="0" smtClean="0">
                <a:cs typeface="AZ Topaz" pitchFamily="2" charset="-78"/>
              </a:rPr>
              <a:t>Min</a:t>
            </a:r>
            <a:r>
              <a:rPr lang="ar-IQ" sz="4000" dirty="0" smtClean="0">
                <a:cs typeface="AZ Topaz" pitchFamily="2" charset="-78"/>
              </a:rPr>
              <a:t>) نأخذ المثال التالي :</a:t>
            </a:r>
            <a:endParaRPr lang="en-US" sz="4000" dirty="0">
              <a:cs typeface="AZ Topaz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4934" y="2368892"/>
            <a:ext cx="9650796" cy="707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Low"/>
            <a:r>
              <a:rPr lang="en-US" sz="32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Solve the following LLP using simplex method : </a:t>
            </a:r>
            <a:endParaRPr lang="en-US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12062" y="3200400"/>
            <a:ext cx="4718186" cy="2025156"/>
            <a:chOff x="3712062" y="3200400"/>
            <a:chExt cx="4718186" cy="20251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810920" y="3200400"/>
                  <a:ext cx="302121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400" dirty="0" smtClean="0">
                      <a:solidFill>
                        <a:srgbClr val="C00000"/>
                      </a:solidFill>
                    </a:rPr>
                    <a:t>-3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2400" dirty="0" smtClean="0">
                      <a:solidFill>
                        <a:srgbClr val="C00000"/>
                      </a:solidFill>
                    </a:rPr>
                    <a:t>+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sz="2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920" y="3200400"/>
                  <a:ext cx="3021212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3427" t="-22951" r="-806" b="-4918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712062" y="3693299"/>
                  <a:ext cx="449071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.:        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     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en-US" sz="2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2062" y="3693299"/>
                  <a:ext cx="449071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085" r="-950" b="-1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950769" y="4062631"/>
                  <a:ext cx="347947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              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≥−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oMath>
                    </m:oMathPara>
                  </a14:m>
                  <a:endParaRPr lang="en-US" sz="2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0769" y="4062631"/>
                  <a:ext cx="347947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401" r="-1576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657611" y="4399199"/>
                  <a:ext cx="360271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    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lang="en-US" sz="2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7611" y="4399199"/>
                  <a:ext cx="3602718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1692" b="-1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950769" y="4856224"/>
                  <a:ext cx="245554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0769" y="4856224"/>
                  <a:ext cx="2455544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233" r="-2481" b="-1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610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4854" y="1334529"/>
            <a:ext cx="8550876" cy="5189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Low" rtl="1"/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قبل اجراء خطوات الحل الأمثل على مشكلة المبرمجة الخطية نلاحظ المشكلة التالية 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24382" y="2075935"/>
            <a:ext cx="3562053" cy="1507797"/>
            <a:chOff x="3724419" y="3200400"/>
            <a:chExt cx="3562053" cy="1420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810920" y="3200400"/>
                  <a:ext cx="2270814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 smtClean="0">
                      <a:solidFill>
                        <a:srgbClr val="C00000"/>
                      </a:solidFill>
                    </a:rPr>
                    <a:t>-3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>
                      <a:solidFill>
                        <a:srgbClr val="C00000"/>
                      </a:solidFill>
                    </a:rPr>
                    <a:t>+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920" y="3200400"/>
                  <a:ext cx="2270814" cy="260905"/>
                </a:xfrm>
                <a:prstGeom prst="rect">
                  <a:avLst/>
                </a:prstGeom>
                <a:blipFill>
                  <a:blip r:embed="rId2"/>
                  <a:stretch>
                    <a:fillRect l="-3763" t="-28889" r="-1613" b="-5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724419" y="3501062"/>
                  <a:ext cx="3384836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.:      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   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4419" y="3501062"/>
                  <a:ext cx="3384836" cy="260905"/>
                </a:xfrm>
                <a:prstGeom prst="rect">
                  <a:avLst/>
                </a:prstGeom>
                <a:blipFill>
                  <a:blip r:embed="rId3"/>
                  <a:stretch>
                    <a:fillRect l="-1079" r="-1079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657611" y="3759063"/>
                  <a:ext cx="2628861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ar-SA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            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≥−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oMath>
                    </m:oMathPara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7611" y="3759063"/>
                  <a:ext cx="2628861" cy="260905"/>
                </a:xfrm>
                <a:prstGeom prst="rect">
                  <a:avLst/>
                </a:prstGeom>
                <a:blipFill>
                  <a:blip r:embed="rId4"/>
                  <a:stretch>
                    <a:fillRect l="-1624" r="-1624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443386" y="4036656"/>
                  <a:ext cx="2714846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  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3386" y="4036656"/>
                  <a:ext cx="2714846" cy="260905"/>
                </a:xfrm>
                <a:prstGeom prst="rect">
                  <a:avLst/>
                </a:prstGeom>
                <a:blipFill>
                  <a:blip r:embed="rId5"/>
                  <a:stretch>
                    <a:fillRect r="-1570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717957" y="4359689"/>
                  <a:ext cx="1846916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7957" y="4359689"/>
                  <a:ext cx="1846916" cy="260905"/>
                </a:xfrm>
                <a:prstGeom prst="rect">
                  <a:avLst/>
                </a:prstGeom>
                <a:blipFill>
                  <a:blip r:embed="rId6"/>
                  <a:stretch>
                    <a:fillRect l="-2310" r="-2640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Line Callout 1 9"/>
              <p:cNvSpPr/>
              <p:nvPr/>
            </p:nvSpPr>
            <p:spPr>
              <a:xfrm>
                <a:off x="6339018" y="2286002"/>
                <a:ext cx="4596712" cy="1050585"/>
              </a:xfrm>
              <a:prstGeom prst="borderCallout1">
                <a:avLst>
                  <a:gd name="adj1" fmla="val 51799"/>
                  <a:gd name="adj2" fmla="val 511"/>
                  <a:gd name="adj3" fmla="val 52399"/>
                  <a:gd name="adj4" fmla="val -17935"/>
                </a:avLst>
              </a:prstGeom>
              <a:ln w="19050">
                <a:solidFill>
                  <a:srgbClr val="1D124E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Low" rtl="1"/>
                <a:r>
                  <a:rPr lang="ar-IQ" dirty="0" smtClean="0"/>
                  <a:t>ان القيمة المتاحة للقيد الثاني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ar-IQ" dirty="0" smtClean="0"/>
                  <a:t>)</a:t>
                </a:r>
                <a:endParaRPr lang="ar-SA" dirty="0" smtClean="0"/>
              </a:p>
              <a:p>
                <a:pPr algn="justLow" rtl="1"/>
                <a:r>
                  <a:rPr lang="ar-SA" dirty="0" smtClean="0"/>
                  <a:t>وعليه نجري التحويل التالي من خلال 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*(-1)</a:t>
                </a:r>
                <a:r>
                  <a:rPr lang="ar-SA" dirty="0" smtClean="0"/>
                  <a:t>) وعليه نحصل على النموذج :</a:t>
                </a:r>
                <a:endParaRPr lang="en-US" dirty="0"/>
              </a:p>
            </p:txBody>
          </p:sp>
        </mc:Choice>
        <mc:Fallback xmlns="">
          <p:sp>
            <p:nvSpPr>
              <p:cNvPr id="10" name="Line Callout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018" y="2286002"/>
                <a:ext cx="4596712" cy="1050585"/>
              </a:xfrm>
              <a:prstGeom prst="borderCallout1">
                <a:avLst>
                  <a:gd name="adj1" fmla="val 51799"/>
                  <a:gd name="adj2" fmla="val 511"/>
                  <a:gd name="adj3" fmla="val 52399"/>
                  <a:gd name="adj4" fmla="val -17935"/>
                </a:avLst>
              </a:prstGeom>
              <a:blipFill>
                <a:blip r:embed="rId7"/>
                <a:stretch>
                  <a:fillRect r="-672" b="-1714"/>
                </a:stretch>
              </a:blipFill>
              <a:ln w="19050">
                <a:solidFill>
                  <a:srgbClr val="1D124E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964724" y="3706337"/>
            <a:ext cx="4040660" cy="199734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13712" y="3958282"/>
            <a:ext cx="3581883" cy="1507797"/>
            <a:chOff x="3724419" y="3200400"/>
            <a:chExt cx="3581883" cy="1420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810920" y="3200400"/>
                  <a:ext cx="2270814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9A46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r>
                        <a:rPr lang="en-US" b="0" i="1" smtClean="0">
                          <a:solidFill>
                            <a:srgbClr val="009A4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9A46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 smtClean="0">
                      <a:solidFill>
                        <a:srgbClr val="C00000"/>
                      </a:solidFill>
                    </a:rPr>
                    <a:t>-3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>
                      <a:solidFill>
                        <a:srgbClr val="C00000"/>
                      </a:solidFill>
                    </a:rPr>
                    <a:t>+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920" y="3200400"/>
                  <a:ext cx="2270814" cy="260905"/>
                </a:xfrm>
                <a:prstGeom prst="rect">
                  <a:avLst/>
                </a:prstGeom>
                <a:blipFill>
                  <a:blip r:embed="rId8"/>
                  <a:stretch>
                    <a:fillRect l="-3763" t="-28261" r="-1613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724419" y="3501062"/>
                  <a:ext cx="3436132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.:      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    </m:t>
                        </m:r>
                        <m:r>
                          <a:rPr lang="ar-S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4419" y="3501062"/>
                  <a:ext cx="3436132" cy="260905"/>
                </a:xfrm>
                <a:prstGeom prst="rect">
                  <a:avLst/>
                </a:prstGeom>
                <a:blipFill>
                  <a:blip r:embed="rId9"/>
                  <a:stretch>
                    <a:fillRect l="-1243" r="-106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4472256" y="3759063"/>
                  <a:ext cx="2834046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ar-SA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ar-SA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ar-SA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ar-SA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2256" y="3759063"/>
                  <a:ext cx="2834046" cy="260905"/>
                </a:xfrm>
                <a:prstGeom prst="rect">
                  <a:avLst/>
                </a:prstGeom>
                <a:blipFill>
                  <a:blip r:embed="rId10"/>
                  <a:stretch>
                    <a:fillRect r="-1505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468100" y="4036656"/>
                  <a:ext cx="2714846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  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8100" y="4036656"/>
                  <a:ext cx="2714846" cy="260905"/>
                </a:xfrm>
                <a:prstGeom prst="rect">
                  <a:avLst/>
                </a:prstGeom>
                <a:blipFill>
                  <a:blip r:embed="rId11"/>
                  <a:stretch>
                    <a:fillRect r="-1573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717957" y="4359689"/>
                  <a:ext cx="1846916" cy="26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7957" y="4359689"/>
                  <a:ext cx="1846916" cy="260905"/>
                </a:xfrm>
                <a:prstGeom prst="rect">
                  <a:avLst/>
                </a:prstGeom>
                <a:blipFill>
                  <a:blip r:embed="rId12"/>
                  <a:stretch>
                    <a:fillRect l="-2640" r="-2310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1" name="Elbow Connector 30"/>
          <p:cNvCxnSpPr/>
          <p:nvPr/>
        </p:nvCxnSpPr>
        <p:spPr>
          <a:xfrm rot="5400000">
            <a:off x="6617760" y="2711858"/>
            <a:ext cx="1407242" cy="2631986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1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0384"/>
            <a:ext cx="9601200" cy="59930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 rtl="1"/>
            <a:r>
              <a:rPr lang="ar-SA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لغرض ايجاد الحل الامثل لمشكلة البرمجة الخطية نتبع الخطوات التالية :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978876" y="1018913"/>
                <a:ext cx="5289662" cy="1242373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IQ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 </a:t>
                </a:r>
                <a:r>
                  <a:rPr lang="ar-S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تحويل معاملات دالة الهدف من الطرف الايمن الى الطرف الايسر ..لنحصل على </a:t>
                </a:r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القيمة الابتدائية لدالة الهدف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𝑴𝒊𝒏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ar-SA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ar-SA" b="1" dirty="0">
                    <a:solidFill>
                      <a:srgbClr val="C00000"/>
                    </a:solidFill>
                  </a:rPr>
                  <a:t>+</a:t>
                </a:r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ar-SA" b="1" dirty="0">
                    <a:solidFill>
                      <a:srgbClr val="C00000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ar-SA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>
                    <a:solidFill>
                      <a:srgbClr val="C00000"/>
                    </a:solidFill>
                  </a:rPr>
                  <a:t>= 0</a:t>
                </a:r>
              </a:p>
              <a:p>
                <a:pPr marL="0" indent="0" algn="r" rtl="1">
                  <a:buNone/>
                </a:pPr>
                <a:endParaRPr lang="ar-SA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978876" y="1018913"/>
                <a:ext cx="5289662" cy="1242373"/>
              </a:xfrm>
              <a:blipFill>
                <a:blip r:embed="rId2"/>
                <a:stretch>
                  <a:fillRect t="-2381" r="-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974200" y="2353018"/>
                <a:ext cx="5289550" cy="2046288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justLow" rtl="1">
                  <a:buNone/>
                </a:pPr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IQ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تحويل قيود مشكلة البرمجة الخطية الى معادلات حسب الطريقة القياسية بإضافة متغيرات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Slack Variables</a:t>
                </a:r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ar-IQ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:</a:t>
                </a: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r>
                      <a:rPr lang="ar-SA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ar-IQ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IQ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ar-IQ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 sz="1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ar-IQ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IQ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r>
                  <a:rPr lang="ar-IQ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r>
                      <a:rPr lang="ar-SA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ar-SA" sz="1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ar-SA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IQ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ar-SA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ar-SA" sz="1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ar-IQ" sz="1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ar-SA" sz="1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ar-SA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ar-SA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  <m:r>
                      <a:rPr lang="ar-SA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ar-IQ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…(</m:t>
                    </m:r>
                    <m:r>
                      <a:rPr lang="ar-IQ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ar-IQ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ar-SA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ar-IQ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IQ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ar-IQ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ar-IQ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1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sz="1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1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…(3)</a:t>
                </a:r>
                <a:endParaRPr 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 rtl="1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974200" y="2353018"/>
                <a:ext cx="5289550" cy="2046288"/>
              </a:xfrm>
              <a:blipFill>
                <a:blip r:embed="rId3"/>
                <a:stretch>
                  <a:fillRect l="-2288" t="-1754" r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3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3974200" y="4509636"/>
                <a:ext cx="5289550" cy="2255837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𝑴𝒊𝒏</m:t>
                    </m:r>
                    <m:r>
                      <a:rPr lang="en-US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ar-SA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ar-SA" sz="1600" b="1" dirty="0">
                    <a:solidFill>
                      <a:srgbClr val="C00000"/>
                    </a:solidFill>
                  </a:rPr>
                  <a:t>+</a:t>
                </a:r>
                <a:r>
                  <a:rPr lang="en-US" sz="1600" b="1" dirty="0">
                    <a:solidFill>
                      <a:srgbClr val="C00000"/>
                    </a:solidFill>
                  </a:rPr>
                  <a:t>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ar-SA" sz="1600" b="1" dirty="0">
                    <a:solidFill>
                      <a:srgbClr val="C00000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ar-IQ" sz="1600" b="1" dirty="0" smtClean="0">
                    <a:solidFill>
                      <a:srgbClr val="C00000"/>
                    </a:solidFill>
                  </a:rPr>
                  <a:t>+</a:t>
                </a:r>
                <a:r>
                  <a:rPr lang="ar-SA" sz="16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ar-IQ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ar-IQ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ar-IQ" sz="1600" b="1" dirty="0" smtClean="0">
                    <a:solidFill>
                      <a:srgbClr val="C00000"/>
                    </a:solidFill>
                  </a:rPr>
                  <a:t>+</a:t>
                </a:r>
                <a:r>
                  <a:rPr lang="en-US" sz="1600" b="1" dirty="0" smtClean="0">
                    <a:solidFill>
                      <a:srgbClr val="0070C0"/>
                    </a:solidFill>
                  </a:rPr>
                  <a:t>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ar-SA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ar-IQ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ar-IQ" sz="1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ar-IQ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600" b="1" dirty="0" smtClean="0">
                    <a:solidFill>
                      <a:srgbClr val="C00000"/>
                    </a:solidFill>
                  </a:rPr>
                  <a:t>= </a:t>
                </a:r>
                <a:r>
                  <a:rPr lang="en-US" sz="1600" b="1" dirty="0">
                    <a:solidFill>
                      <a:srgbClr val="C00000"/>
                    </a:solidFill>
                  </a:rPr>
                  <a:t>0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600" b="1" i="1" dirty="0" smtClean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S.T. :</a:t>
                </a:r>
                <a:endParaRPr lang="ar-IQ" sz="1600" b="1" i="1" dirty="0" smtClean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ar-SA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6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ar-IQ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IQ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ar-IQ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ar-IQ" sz="1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ar-IQ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16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IQ" sz="16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1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rtl="1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ar-SA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ar-SA" sz="16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ar-SA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IQ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ar-SA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ar-SA" sz="1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</m:t>
                    </m:r>
                    <m:r>
                      <a:rPr lang="en-US" sz="1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ar-IQ" sz="1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ar-SA" sz="1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ar-SA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   </m:t>
                    </m:r>
                    <m:r>
                      <a:rPr lang="en-US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  <m:r>
                      <a:rPr lang="ar-SA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r-SA" sz="1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rtl="1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ar-IQ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IQ" sz="16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ar-IQ" sz="16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ar-IQ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1600" b="1" i="1" dirty="0" smtClean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rtl="1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600" b="1" dirty="0" smtClean="0">
                    <a:solidFill>
                      <a:schemeClr val="tx1"/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3974200" y="4509636"/>
                <a:ext cx="5289550" cy="2255837"/>
              </a:xfrm>
              <a:blipFill>
                <a:blip r:embed="rId4"/>
                <a:stretch>
                  <a:fillRect l="-343" t="-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0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7633" y="553520"/>
            <a:ext cx="3769566" cy="790087"/>
          </a:xfr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pPr algn="r" rtl="1"/>
            <a:r>
              <a:rPr lang="ar-S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(3)</a:t>
            </a:r>
            <a:r>
              <a:rPr lang="ar-SA" sz="2400" dirty="0" smtClean="0">
                <a:latin typeface="Times New Roman" panose="02020603050405020304" pitchFamily="18" charset="0"/>
                <a:cs typeface="PT Bold Heading" panose="02010400000000000000" pitchFamily="2" charset="-78"/>
              </a:rPr>
              <a:t> تكوين جدول الحل الابتدائي</a:t>
            </a:r>
            <a:endParaRPr lang="en-US" sz="2400" dirty="0"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60161"/>
              </p:ext>
            </p:extLst>
          </p:nvPr>
        </p:nvGraphicFramePr>
        <p:xfrm>
          <a:off x="1704588" y="1944914"/>
          <a:ext cx="6624320" cy="1947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">
                  <a:extLst>
                    <a:ext uri="{9D8B030D-6E8A-4147-A177-3AD203B41FA5}">
                      <a16:colId xmlns:a16="http://schemas.microsoft.com/office/drawing/2014/main" val="2432589402"/>
                    </a:ext>
                  </a:extLst>
                </a:gridCol>
                <a:gridCol w="4968240">
                  <a:extLst>
                    <a:ext uri="{9D8B030D-6E8A-4147-A177-3AD203B41FA5}">
                      <a16:colId xmlns:a16="http://schemas.microsoft.com/office/drawing/2014/main" val="1858470051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416932543"/>
                    </a:ext>
                  </a:extLst>
                </a:gridCol>
              </a:tblGrid>
              <a:tr h="391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Z</a:t>
                      </a:r>
                      <a:r>
                        <a:rPr lang="en-US" sz="2000" b="0" cap="none" spc="0" baseline="-2500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</a:t>
                      </a:r>
                      <a:r>
                        <a:rPr lang="en-US" sz="20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-C</a:t>
                      </a:r>
                      <a:r>
                        <a:rPr lang="en-US" sz="2000" b="0" cap="none" spc="0" baseline="-2500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-2            3           -6            0            0             0    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34016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B.V.</a:t>
                      </a:r>
                      <a:endParaRPr lang="en-US" sz="20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X1          X2          X3           S1         S2           S3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</a:t>
                      </a:r>
                      <a:r>
                        <a:rPr lang="en-US" sz="2000" b="0" cap="none" spc="0" baseline="-2500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</a:t>
                      </a:r>
                      <a:endParaRPr lang="en-US" sz="20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46937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S3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3           -1</a:t>
                      </a:r>
                      <a:r>
                        <a:rPr lang="en-US" sz="20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      2             1            0            0</a:t>
                      </a:r>
                      <a:endParaRPr lang="en-US" sz="20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-2           -4            0             0            1            0 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-4            3             8             0            0</a:t>
                      </a:r>
                      <a:r>
                        <a:rPr lang="en-US" sz="20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      1</a:t>
                      </a:r>
                      <a:endParaRPr lang="en-US" sz="20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02106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04588" y="4152756"/>
                <a:ext cx="10331902" cy="2170851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 rtl="1"/>
                <a:r>
                  <a:rPr lang="ar-SA" b="1" dirty="0" smtClean="0">
                    <a:solidFill>
                      <a:srgbClr val="FF0000"/>
                    </a:solidFill>
                  </a:rPr>
                  <a:t>(4) </a:t>
                </a:r>
                <a:r>
                  <a:rPr lang="ar-SA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نحدد المتغير الداخل في الحل (تحديد العمود المحوري)</a:t>
                </a:r>
              </a:p>
              <a:p>
                <a:pPr marL="342900" indent="-80963" algn="r" rtl="1">
                  <a:buFont typeface="Arial" panose="020B0604020202020204" pitchFamily="34" charset="0"/>
                  <a:buChar char="•"/>
                </a:pPr>
                <a:r>
                  <a:rPr lang="ar-SA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ويتم تحديد العمود المحوري من خلال ملاحظة معاملات دالة الهدف للمتغيرات الاساسية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X3, X2, X1</a:t>
                </a:r>
                <a:r>
                  <a:rPr lang="ar-SA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80963" algn="r" rtl="1">
                  <a:buFont typeface="Arial" panose="020B0604020202020204" pitchFamily="34" charset="0"/>
                  <a:buChar char="•"/>
                </a:pP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وبما ان دالة الهدف هي من نوع (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فيتم اختيار اكبر </a:t>
                </a:r>
                <a:r>
                  <a:rPr lang="ar-IQ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معامل موجب 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الإشارة .</a:t>
                </a:r>
              </a:p>
              <a:p>
                <a:pPr marL="342900" indent="-80963" algn="r" rtl="1">
                  <a:buFont typeface="Arial" panose="020B0604020202020204" pitchFamily="34" charset="0"/>
                  <a:buChar char="•"/>
                </a:pP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وعليه يكون المتغير الداخل هو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X2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والذي معامله (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SA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47675" indent="-447675" algn="r" rtl="1"/>
                <a:r>
                  <a:rPr lang="ar-SA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(5) </a:t>
                </a:r>
                <a:r>
                  <a:rPr lang="ar-SA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تحديد المتغير الخارج من الحل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S3, S2, S1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من خلال إيجاد متجه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IQ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𝑱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ar-IQ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sub>
                        </m:sSub>
                      </m:den>
                    </m:f>
                    <m:r>
                      <a:rPr lang="ar-IQ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واختيار اقل ناتج قسمة</a:t>
                </a:r>
                <a:endParaRPr lang="ar-SA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88" y="4152756"/>
                <a:ext cx="10331902" cy="2170851"/>
              </a:xfrm>
              <a:prstGeom prst="rect">
                <a:avLst/>
              </a:prstGeom>
              <a:blipFill>
                <a:blip r:embed="rId2"/>
                <a:stretch>
                  <a:fillRect t="-1381" r="-765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497943" y="1942923"/>
            <a:ext cx="464457" cy="194767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2709" y="1343608"/>
            <a:ext cx="1523625" cy="40011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العمود المحوري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3769567" y="1543663"/>
            <a:ext cx="653142" cy="399260"/>
          </a:xfrm>
          <a:prstGeom prst="bentConnector3">
            <a:avLst>
              <a:gd name="adj1" fmla="val 985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4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531217"/>
              </p:ext>
            </p:extLst>
          </p:nvPr>
        </p:nvGraphicFramePr>
        <p:xfrm>
          <a:off x="1723251" y="1252458"/>
          <a:ext cx="6624320" cy="1947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">
                  <a:extLst>
                    <a:ext uri="{9D8B030D-6E8A-4147-A177-3AD203B41FA5}">
                      <a16:colId xmlns:a16="http://schemas.microsoft.com/office/drawing/2014/main" val="2432589402"/>
                    </a:ext>
                  </a:extLst>
                </a:gridCol>
                <a:gridCol w="4968240">
                  <a:extLst>
                    <a:ext uri="{9D8B030D-6E8A-4147-A177-3AD203B41FA5}">
                      <a16:colId xmlns:a16="http://schemas.microsoft.com/office/drawing/2014/main" val="1858470051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416932543"/>
                    </a:ext>
                  </a:extLst>
                </a:gridCol>
              </a:tblGrid>
              <a:tr h="391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Z</a:t>
                      </a:r>
                      <a:r>
                        <a:rPr lang="en-US" sz="2000" b="0" cap="none" spc="0" baseline="-2500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</a:t>
                      </a:r>
                      <a:r>
                        <a:rPr lang="en-US" sz="20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-C</a:t>
                      </a:r>
                      <a:r>
                        <a:rPr lang="en-US" sz="2000" b="0" cap="none" spc="0" baseline="-2500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-2            3           -6            0            0             0    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34016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B.V.</a:t>
                      </a:r>
                      <a:endParaRPr lang="en-US" sz="20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X1          X2          X3           S1         S2           S3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</a:t>
                      </a:r>
                      <a:r>
                        <a:rPr lang="en-US" sz="2000" b="0" cap="none" spc="0" baseline="-2500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j</a:t>
                      </a:r>
                      <a:endParaRPr lang="en-US" sz="20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46937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S3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3           -1</a:t>
                      </a:r>
                      <a:r>
                        <a:rPr lang="en-US" sz="20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      2             1            0            0</a:t>
                      </a:r>
                      <a:endParaRPr lang="en-US" sz="20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-2           -4            0             0            1            0 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-4            3             8             0            0</a:t>
                      </a:r>
                      <a:r>
                        <a:rPr lang="en-US" sz="20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      1</a:t>
                      </a:r>
                      <a:endParaRPr lang="en-US" sz="20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02106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47593" y="653143"/>
            <a:ext cx="1523625" cy="400110"/>
          </a:xfrm>
          <a:prstGeom prst="rect">
            <a:avLst/>
          </a:prstGeom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العمود المحوري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Elbow Connector 5"/>
          <p:cNvCxnSpPr>
            <a:stCxn id="5" idx="1"/>
          </p:cNvCxnSpPr>
          <p:nvPr/>
        </p:nvCxnSpPr>
        <p:spPr>
          <a:xfrm rot="10800000" flipV="1">
            <a:off x="3794451" y="853198"/>
            <a:ext cx="653142" cy="399260"/>
          </a:xfrm>
          <a:prstGeom prst="bentConnector3">
            <a:avLst>
              <a:gd name="adj1" fmla="val 985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62222" y="1252458"/>
            <a:ext cx="464457" cy="194767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22875" y="3536940"/>
                <a:ext cx="10313241" cy="3185424"/>
              </a:xfrm>
              <a:prstGeom prst="rect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حيث ان : </a:t>
                </a:r>
              </a:p>
              <a:p>
                <a:pPr rt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</m:sub>
                    </m:sSub>
                    <m:r>
                      <a:rPr lang="en-US" sz="2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𝟕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𝟏𝟐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sub>
                    </m:sSub>
                    <m:r>
                      <a:rPr lang="en-US" sz="24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IQ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𝑱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ar-IQ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sub>
                        </m:sSub>
                      </m:den>
                    </m:f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skw"/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type m:val="skw"/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type m:val="skw"/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𝟏𝟎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  <m:f>
                      <m:fPr>
                        <m:ctrlPr>
                          <a:rPr lang="ar-IQ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IQ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𝑱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ar-IQ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sub>
                        </m:sSub>
                      </m:den>
                    </m:f>
                    <m:r>
                      <a:rPr lang="en-US" sz="2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𝟕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type m:val="skw"/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𝟏𝟎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ar-IQ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95350" indent="-895350" algn="r" rtl="1"/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SA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ملاحظة</a:t>
                </a:r>
                <a:r>
                  <a:rPr lang="ar-SA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اذا كان متجه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ar-SA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يحتوي على قيم (سالبة او اصفار) فتهمل عند المقارنة وتؤخذ القيم الموجبة فقط .</a:t>
                </a:r>
              </a:p>
              <a:p>
                <a:pPr marL="895350" indent="-895350" algn="r" rtl="1"/>
                <a:r>
                  <a:rPr lang="ar-SA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وعليه يكون المتغير الخارج من الحل هو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S3 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المقابلة للقيمة 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وعليه نحدد الصف المحوري</a:t>
                </a:r>
                <a:endParaRPr lang="ar-SA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95350" indent="-895350" algn="r" rtl="1"/>
                <a:endParaRPr lang="ar-SA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875" y="3536940"/>
                <a:ext cx="10313241" cy="3185424"/>
              </a:xfrm>
              <a:prstGeom prst="rect">
                <a:avLst/>
              </a:prstGeom>
              <a:blipFill>
                <a:blip r:embed="rId2"/>
                <a:stretch>
                  <a:fillRect t="-945" r="-766" b="-14934"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933990" y="4015277"/>
            <a:ext cx="66832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تهمل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9113" y="4340742"/>
            <a:ext cx="709127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تهمل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507895" y="4210116"/>
            <a:ext cx="45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511007" y="4549129"/>
            <a:ext cx="45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545217" y="4829047"/>
            <a:ext cx="45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12225" y="4661091"/>
            <a:ext cx="132183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اختيارها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23251" y="2761861"/>
            <a:ext cx="6624320" cy="438269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240603" y="2745995"/>
            <a:ext cx="1523625" cy="400110"/>
          </a:xfrm>
          <a:prstGeom prst="rect">
            <a:avLst/>
          </a:prstGeom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IQ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الصف المحوري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>
            <a:off x="8347571" y="2946050"/>
            <a:ext cx="8930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61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8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 animBg="1"/>
      <p:bldP spid="15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885992" y="237931"/>
                <a:ext cx="4851917" cy="732453"/>
              </a:xfrm>
              <a:ln w="63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 anchorCtr="0">
                <a:normAutofit/>
              </a:bodyPr>
              <a:lstStyle/>
              <a:p>
                <a:pPr algn="r" rtl="1"/>
                <a:r>
                  <a:rPr lang="ar-IQ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PT Bold Heading" panose="02010400000000000000" pitchFamily="2" charset="-78"/>
                  </a:rPr>
                  <a:t>(6)</a:t>
                </a:r>
                <a:r>
                  <a:rPr lang="ar-IQ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PT Bold Heading" panose="02010400000000000000" pitchFamily="2" charset="-78"/>
                  </a:rPr>
                  <a:t>تكوين جدول الحل الأمثل 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PT Bold Heading" panose="02010400000000000000" pitchFamily="2" charset="-78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PT Bold Heading" panose="02010400000000000000" pitchFamily="2" charset="-78"/>
                  </a:rPr>
                  <a:t>)</a:t>
                </a:r>
                <a:endPara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PT Bold Heading" panose="02010400000000000000" pitchFamily="2" charset="-78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85992" y="237931"/>
                <a:ext cx="4851917" cy="732453"/>
              </a:xfrm>
              <a:blipFill>
                <a:blip r:embed="rId2"/>
                <a:stretch>
                  <a:fillRect l="-2133" t="-6612" r="-3011" b="-15702"/>
                </a:stretch>
              </a:blipFill>
              <a:ln w="635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0568252"/>
                  </p:ext>
                </p:extLst>
              </p:nvPr>
            </p:nvGraphicFramePr>
            <p:xfrm>
              <a:off x="1723251" y="1252458"/>
              <a:ext cx="6624320" cy="21915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40">
                      <a:extLst>
                        <a:ext uri="{9D8B030D-6E8A-4147-A177-3AD203B41FA5}">
                          <a16:colId xmlns:a16="http://schemas.microsoft.com/office/drawing/2014/main" val="2432589402"/>
                        </a:ext>
                      </a:extLst>
                    </a:gridCol>
                    <a:gridCol w="4968240">
                      <a:extLst>
                        <a:ext uri="{9D8B030D-6E8A-4147-A177-3AD203B41FA5}">
                          <a16:colId xmlns:a16="http://schemas.microsoft.com/office/drawing/2014/main" val="1858470051"/>
                        </a:ext>
                      </a:extLst>
                    </a:gridCol>
                    <a:gridCol w="828040">
                      <a:extLst>
                        <a:ext uri="{9D8B030D-6E8A-4147-A177-3AD203B41FA5}">
                          <a16:colId xmlns:a16="http://schemas.microsoft.com/office/drawing/2014/main" val="2416932543"/>
                        </a:ext>
                      </a:extLst>
                    </a:gridCol>
                  </a:tblGrid>
                  <a:tr h="391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Z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-C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0340160"/>
                      </a:ext>
                    </a:extLst>
                  </a:tr>
                  <a:tr h="177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B.V.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X1          X2          X3           S1         S2           S3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</a:t>
                          </a:r>
                          <a:r>
                            <a:rPr lang="en-US" sz="2000" b="0" cap="none" spc="0" baseline="-2500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91746937"/>
                      </a:ext>
                    </a:extLst>
                  </a:tr>
                  <a:tr h="11125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S2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1</a:t>
                          </a: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1</a:t>
                          </a: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1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 0           0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en-US" sz="20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US" sz="20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240210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0568252"/>
                  </p:ext>
                </p:extLst>
              </p:nvPr>
            </p:nvGraphicFramePr>
            <p:xfrm>
              <a:off x="1723251" y="1252458"/>
              <a:ext cx="6624320" cy="21915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40">
                      <a:extLst>
                        <a:ext uri="{9D8B030D-6E8A-4147-A177-3AD203B41FA5}">
                          <a16:colId xmlns:a16="http://schemas.microsoft.com/office/drawing/2014/main" val="2432589402"/>
                        </a:ext>
                      </a:extLst>
                    </a:gridCol>
                    <a:gridCol w="4968240">
                      <a:extLst>
                        <a:ext uri="{9D8B030D-6E8A-4147-A177-3AD203B41FA5}">
                          <a16:colId xmlns:a16="http://schemas.microsoft.com/office/drawing/2014/main" val="1858470051"/>
                        </a:ext>
                      </a:extLst>
                    </a:gridCol>
                    <a:gridCol w="828040">
                      <a:extLst>
                        <a:ext uri="{9D8B030D-6E8A-4147-A177-3AD203B41FA5}">
                          <a16:colId xmlns:a16="http://schemas.microsoft.com/office/drawing/2014/main" val="2416932543"/>
                        </a:ext>
                      </a:extLst>
                    </a:gridCol>
                  </a:tblGrid>
                  <a:tr h="4175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Z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-C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0340160"/>
                      </a:ext>
                    </a:extLst>
                  </a:tr>
                  <a:tr h="4175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B.V.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X1          X2          X3           S1         S2           S3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</a:t>
                          </a:r>
                          <a:r>
                            <a:rPr lang="en-US" sz="2000" b="0" cap="none" spc="0" baseline="-2500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91746937"/>
                      </a:ext>
                    </a:extLst>
                  </a:tr>
                  <a:tr h="13564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S2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12" t="-64574" r="-17279" b="-2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1471" t="-64574" r="-3676" b="-22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402106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20041" y="3726108"/>
                <a:ext cx="10331902" cy="2699329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 algn="r" rtl="1">
                  <a:buFont typeface="Arial" panose="020B0604020202020204" pitchFamily="34" charset="0"/>
                  <a:buChar char="•"/>
                </a:pP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الحصول على عناصر الصف الجديد للمتغير الداخل في الحل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X3</a:t>
                </a:r>
              </a:p>
              <a:p>
                <a:pPr marL="342900" indent="-342900" algn="r" rtl="1">
                  <a:buFont typeface="Arial" panose="020B0604020202020204" pitchFamily="34" charset="0"/>
                  <a:buChar char="•"/>
                </a:pP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من خلال قسمة جميع عناصر الصف المحوري على عنصر العمود المحوري لذلك الصف (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.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𝑿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𝟖</m:t>
                                          </m:r>
                                        </m:num>
                                        <m:den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𝟑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𝟎</m:t>
                                          </m:r>
                                        </m:num>
                                        <m:den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𝟑</m:t>
                                          </m:r>
                                        </m:den>
                                      </m:f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24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24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𝟎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24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𝟑</m:t>
                                                </m:r>
                                              </m:den>
                                            </m:f>
                                          </m:e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24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24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𝟏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24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𝟑</m:t>
                                                </m:r>
                                              </m:den>
                                            </m:f>
                                            <m:d>
                                              <m:dPr>
                                                <m:begChr m:val="|"/>
                                                <m:endChr m:val=""/>
                                                <m:ctrlPr>
                                                  <a:rPr lang="en-US" sz="24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f>
                                                  <m:fPr>
                                                    <m:ctrlPr>
                                                      <a:rPr lang="en-US" sz="2400" b="1" i="1" smtClean="0">
                                                        <a:latin typeface="Cambria Math" panose="02040503050406030204" pitchFamily="18" charset="0"/>
                                                        <a:cs typeface="Times New Roman" panose="020206030504050203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sz="2400" b="1" i="1" smtClean="0">
                                                        <a:latin typeface="Cambria Math" panose="02040503050406030204" pitchFamily="18" charset="0"/>
                                                        <a:cs typeface="Times New Roman" panose="02020603050405020304" pitchFamily="18" charset="0"/>
                                                      </a:rPr>
                                                      <m:t>𝟏𝟎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en-US" sz="2400" b="1" i="1" smtClean="0">
                                                        <a:latin typeface="Cambria Math" panose="02040503050406030204" pitchFamily="18" charset="0"/>
                                                        <a:cs typeface="Times New Roman" panose="02020603050405020304" pitchFamily="18" charset="0"/>
                                                      </a:rPr>
                                                      <m:t>𝟑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d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r" rtl="1">
                  <a:buFont typeface="Arial" panose="020B0604020202020204" pitchFamily="34" charset="0"/>
                  <a:buChar char="•"/>
                </a:pP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بعد الحصول على الصف الجديد للمتغير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X3</a:t>
                </a:r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يتم حساب قيم الجدول المتبقة، من خلال تطبيق القاعدة </a:t>
                </a:r>
              </a:p>
              <a:p>
                <a:pPr algn="ctr" rtl="1"/>
                <a:r>
                  <a:rPr lang="ar-IQ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الصف الجديد لكل حالة </a:t>
                </a:r>
                <a:r>
                  <a:rPr lang="ar-IQ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ar-IQ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الصف القديم </a:t>
                </a:r>
                <a:r>
                  <a:rPr lang="ar-IQ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ar-IQ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(معامل العمود المحوري لذلك الصف) </a:t>
                </a:r>
                <a:r>
                  <a:rPr lang="ar-IQ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ar-IQ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الصف الجديد للمتغير الداخل </a:t>
                </a:r>
              </a:p>
              <a:p>
                <a:pPr marL="342900" indent="-342900" algn="r" rtl="1">
                  <a:buFont typeface="Arial" panose="020B0604020202020204" pitchFamily="34" charset="0"/>
                  <a:buChar char="•"/>
                </a:pPr>
                <a:endParaRPr lang="ar-SA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041" y="3726108"/>
                <a:ext cx="10331902" cy="2699329"/>
              </a:xfrm>
              <a:prstGeom prst="rect">
                <a:avLst/>
              </a:prstGeom>
              <a:blipFill>
                <a:blip r:embed="rId4"/>
                <a:stretch>
                  <a:fillRect t="-1114" r="-705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37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0328094"/>
                  </p:ext>
                </p:extLst>
              </p:nvPr>
            </p:nvGraphicFramePr>
            <p:xfrm>
              <a:off x="939484" y="89246"/>
              <a:ext cx="6624320" cy="30374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40">
                      <a:extLst>
                        <a:ext uri="{9D8B030D-6E8A-4147-A177-3AD203B41FA5}">
                          <a16:colId xmlns:a16="http://schemas.microsoft.com/office/drawing/2014/main" val="2432589402"/>
                        </a:ext>
                      </a:extLst>
                    </a:gridCol>
                    <a:gridCol w="4968240">
                      <a:extLst>
                        <a:ext uri="{9D8B030D-6E8A-4147-A177-3AD203B41FA5}">
                          <a16:colId xmlns:a16="http://schemas.microsoft.com/office/drawing/2014/main" val="1858470051"/>
                        </a:ext>
                      </a:extLst>
                    </a:gridCol>
                    <a:gridCol w="828040">
                      <a:extLst>
                        <a:ext uri="{9D8B030D-6E8A-4147-A177-3AD203B41FA5}">
                          <a16:colId xmlns:a16="http://schemas.microsoft.com/office/drawing/2014/main" val="2416932543"/>
                        </a:ext>
                      </a:extLst>
                    </a:gridCol>
                  </a:tblGrid>
                  <a:tr h="391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Z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-C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2             0         -14             0           0           -1</a:t>
                          </a:r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340160"/>
                      </a:ext>
                    </a:extLst>
                  </a:tr>
                  <a:tr h="177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B.V.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X1          X2          X3           S1         S2           S3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</a:t>
                          </a:r>
                          <a:r>
                            <a:rPr lang="en-US" sz="2000" b="0" cap="none" spc="0" baseline="-2500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1746937"/>
                      </a:ext>
                    </a:extLst>
                  </a:tr>
                  <a:tr h="11125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S2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X3</a:t>
                          </a:r>
                          <a:endParaRPr lang="en-US" sz="18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 0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𝟏𝟒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1</a:t>
                          </a:r>
                          <a:r>
                            <a:rPr lang="en-US" sz="1800" b="0" cap="none" spc="0" baseline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0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endParaRPr lang="en-US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𝟐𝟐</m:t>
                                  </m:r>
                                </m:num>
                                <m:den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0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𝟑𝟐</m:t>
                                  </m:r>
                                </m:num>
                                <m:den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0            1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1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 0           0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en-US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𝟑𝟏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𝟕𝟔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IQ" sz="1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US" sz="18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40210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0328094"/>
                  </p:ext>
                </p:extLst>
              </p:nvPr>
            </p:nvGraphicFramePr>
            <p:xfrm>
              <a:off x="939484" y="89246"/>
              <a:ext cx="6624320" cy="30374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40">
                      <a:extLst>
                        <a:ext uri="{9D8B030D-6E8A-4147-A177-3AD203B41FA5}">
                          <a16:colId xmlns:a16="http://schemas.microsoft.com/office/drawing/2014/main" val="2432589402"/>
                        </a:ext>
                      </a:extLst>
                    </a:gridCol>
                    <a:gridCol w="4968240">
                      <a:extLst>
                        <a:ext uri="{9D8B030D-6E8A-4147-A177-3AD203B41FA5}">
                          <a16:colId xmlns:a16="http://schemas.microsoft.com/office/drawing/2014/main" val="1858470051"/>
                        </a:ext>
                      </a:extLst>
                    </a:gridCol>
                    <a:gridCol w="828040">
                      <a:extLst>
                        <a:ext uri="{9D8B030D-6E8A-4147-A177-3AD203B41FA5}">
                          <a16:colId xmlns:a16="http://schemas.microsoft.com/office/drawing/2014/main" val="2416932543"/>
                        </a:ext>
                      </a:extLst>
                    </a:gridCol>
                  </a:tblGrid>
                  <a:tr h="4175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Z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-C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2             0         -14             0           0           -1</a:t>
                          </a:r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340160"/>
                      </a:ext>
                    </a:extLst>
                  </a:tr>
                  <a:tr h="4175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B.V.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X1          X2          X3           S1         S2           S3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</a:t>
                          </a:r>
                          <a:r>
                            <a:rPr lang="en-US" sz="2000" b="0" cap="none" spc="0" baseline="-2500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1746937"/>
                      </a:ext>
                    </a:extLst>
                  </a:tr>
                  <a:tr h="22023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S2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X3</a:t>
                          </a:r>
                          <a:endParaRPr lang="en-US" sz="18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055" t="-39779" r="-17301" b="-1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1471" t="-39779" r="-3676" b="-13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402106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01839" y="3195398"/>
                <a:ext cx="3185364" cy="3613874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𝑱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b>
                      </m:sSub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𝑱</m:t>
                          </m:r>
                        </m:sub>
                      </m:sSub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𝟏𝟒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𝑯𝑹𝑺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𝟏𝟎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𝟏𝟎</m:t>
                      </m:r>
                    </m:oMath>
                  </m:oMathPara>
                </a14:m>
                <a:endParaRPr lang="ar-SA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39" y="3195398"/>
                <a:ext cx="3185364" cy="36138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97876" y="3210017"/>
                <a:ext cx="3183668" cy="3599255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b="1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S1</a:t>
                </a: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=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=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en-US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𝟏𝟎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ar-SA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876" y="3210017"/>
                <a:ext cx="3183668" cy="3599255"/>
              </a:xfrm>
              <a:prstGeom prst="rect">
                <a:avLst/>
              </a:prstGeom>
              <a:blipFill>
                <a:blip r:embed="rId4"/>
                <a:stretch>
                  <a:fillRect t="-1012"/>
                </a:stretch>
              </a:blipFill>
              <a:ln w="190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30244" y="3180779"/>
                <a:ext cx="3373071" cy="3593676"/>
              </a:xfrm>
              <a:prstGeom prst="rect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en-US" b="1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S2</a:t>
                </a:r>
                <a:endParaRPr lang="en-US" b="1" i="1" dirty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𝟐𝟐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𝟑𝟐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=</m:t>
                      </m:r>
                      <m:r>
                        <a:rPr lang="ar-IQ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ar-IQ" b="1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𝟏𝟐</m:t>
                      </m:r>
                      <m:r>
                        <a:rPr lang="en-US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𝟏𝟎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n-US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𝟕𝟔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ar-SA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44" y="3180779"/>
                <a:ext cx="3373071" cy="3593676"/>
              </a:xfrm>
              <a:prstGeom prst="rect">
                <a:avLst/>
              </a:prstGeom>
              <a:blipFill>
                <a:blip r:embed="rId5"/>
                <a:stretch>
                  <a:fillRect t="-1014"/>
                </a:stretch>
              </a:blipFill>
              <a:ln w="190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loud Callout 9"/>
              <p:cNvSpPr/>
              <p:nvPr/>
            </p:nvSpPr>
            <p:spPr>
              <a:xfrm>
                <a:off x="7759700" y="394043"/>
                <a:ext cx="4025901" cy="2361565"/>
              </a:xfrm>
              <a:prstGeom prst="cloudCallout">
                <a:avLst>
                  <a:gd name="adj1" fmla="val -53325"/>
                  <a:gd name="adj2" fmla="val -47745"/>
                </a:avLst>
              </a:prstGeom>
              <a:ln w="6350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ar-IQ" sz="1600" b="1" dirty="0" smtClean="0"/>
                  <a:t>ومن نتائج جدول الحل الأمثل (</a:t>
                </a:r>
                <a14:m>
                  <m:oMath xmlns:m="http://schemas.openxmlformats.org/officeDocument/2006/math">
                    <m:r>
                      <a:rPr lang="el-GR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𝜤</m:t>
                    </m:r>
                  </m:oMath>
                </a14:m>
                <a:r>
                  <a:rPr lang="ar-IQ" sz="1600" b="1" dirty="0" smtClean="0"/>
                  <a:t>) نجد ان شرط الامثلية غير متحقق</a:t>
                </a:r>
              </a:p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ar-IQ" sz="1600" b="1" dirty="0" smtClean="0">
                  <a:solidFill>
                    <a:srgbClr val="FF0000"/>
                  </a:solidFill>
                </a:endParaRPr>
              </a:p>
              <a:p>
                <a:pPr algn="ctr" rtl="1"/>
                <a:r>
                  <a:rPr lang="ar-IQ" sz="1600" b="1" dirty="0" smtClean="0"/>
                  <a:t>وهنا نلاحظ ان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1600" b="1" dirty="0" smtClean="0"/>
              </a:p>
              <a:p>
                <a:pPr algn="ctr" rtl="1"/>
                <a:r>
                  <a:rPr lang="ar-IQ" sz="1600" b="1" dirty="0" smtClean="0"/>
                  <a:t>وعليه نستمر بالحل </a:t>
                </a:r>
                <a:endParaRPr lang="en-US" sz="1600" b="1" dirty="0"/>
              </a:p>
            </p:txBody>
          </p:sp>
        </mc:Choice>
        <mc:Fallback xmlns="">
          <p:sp>
            <p:nvSpPr>
              <p:cNvPr id="10" name="Cloud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9700" y="394043"/>
                <a:ext cx="4025901" cy="2361565"/>
              </a:xfrm>
              <a:prstGeom prst="cloudCallout">
                <a:avLst>
                  <a:gd name="adj1" fmla="val -53325"/>
                  <a:gd name="adj2" fmla="val -47745"/>
                </a:avLst>
              </a:prstGeom>
              <a:blipFill>
                <a:blip r:embed="rId6"/>
                <a:stretch>
                  <a:fillRect/>
                </a:stretch>
              </a:blipFill>
              <a:ln w="6350"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1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239962" y="140728"/>
                <a:ext cx="3619998" cy="597090"/>
              </a:xfrm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anchor="ctr" anchorCtr="0">
                <a:normAutofit fontScale="90000"/>
              </a:bodyPr>
              <a:lstStyle/>
              <a:p>
                <a:pPr algn="r" rtl="1"/>
                <a:r>
                  <a:rPr lang="ar-IQ" sz="28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cs typeface="PT Bold Heading" panose="02010400000000000000" pitchFamily="2" charset="-78"/>
                  </a:rPr>
                  <a:t>تكوين جدول الحل الأمثل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1" i="1" smtClean="0">
                        <a:ln w="9525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ΙΙ</m:t>
                    </m:r>
                  </m:oMath>
                </a14:m>
                <a:r>
                  <a:rPr lang="ar-IQ" sz="28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cs typeface="PT Bold Heading" panose="02010400000000000000" pitchFamily="2" charset="-78"/>
                  </a:rPr>
                  <a:t>)</a:t>
                </a:r>
                <a:endParaRPr lang="en-US" sz="28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cs typeface="PT Bold Heading" panose="02010400000000000000" pitchFamily="2" charset="-78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239962" y="140728"/>
                <a:ext cx="3619998" cy="597090"/>
              </a:xfr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7744408" y="976688"/>
                <a:ext cx="4205890" cy="2201499"/>
              </a:xfrm>
              <a:prstGeom prst="rect">
                <a:avLst/>
              </a:prstGeom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vert="horz" lIns="91440" tIns="45720" rIns="91440" bIns="45720" rtlCol="0" anchor="ctr" anchorCtr="0">
                <a:normAutofit fontScale="97500"/>
              </a:bodyPr>
              <a:lstStyle>
                <a:lvl1pPr algn="l" defTabSz="914400" rtl="0" eaLnBrk="1" latinLnBrk="0" hangingPunct="1">
                  <a:lnSpc>
                    <a:spcPct val="89000"/>
                  </a:lnSpc>
                  <a:spcBef>
                    <a:spcPct val="0"/>
                  </a:spcBef>
                  <a:buNone/>
                  <a:defRPr sz="4400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Low" rtl="1"/>
                <a:r>
                  <a:rPr lang="ar-IQ" sz="18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باعتماد نتائج جدول الحل الأمثل (</a:t>
                </a:r>
                <a14:m>
                  <m:oMath xmlns:m="http://schemas.openxmlformats.org/officeDocument/2006/math">
                    <m:r>
                      <a:rPr lang="el-GR" sz="1800" b="1" i="1" smtClean="0">
                        <a:ln w="0"/>
                        <a:solidFill>
                          <a:srgbClr val="FF000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𝜤</m:t>
                    </m:r>
                  </m:oMath>
                </a14:m>
                <a:r>
                  <a:rPr lang="ar-IQ" sz="18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نحدد المتغير الداخل والخارج في الحل مع تطبيق كافة الخطوات السابقة  .</a:t>
                </a:r>
              </a:p>
              <a:p>
                <a:pPr algn="justLow" rtl="1"/>
                <a:r>
                  <a:rPr lang="ar-IQ" sz="1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ar-IQ" sz="18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المتغير الداخل هو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1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ar-IQ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IQ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ar-IQ" sz="18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r-IQ" sz="1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، </a:t>
                </a:r>
                <a:r>
                  <a:rPr lang="ar-IQ" sz="18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اذ ان عناصر المتغير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ar-IQ" sz="1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IQ" sz="18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ستمثل عناصر العمود المحوري .</a:t>
                </a:r>
              </a:p>
              <a:p>
                <a:pPr algn="justLow" rtl="1"/>
                <a:r>
                  <a:rPr lang="ar-IQ" sz="1800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2- </a:t>
                </a:r>
                <a:r>
                  <a:rPr lang="ar-IQ" sz="18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نحدد المتغير الخارج من الحل من خلال تحديد عناصر متجه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IQ" sz="1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𝑱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ar-IQ" sz="1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sub>
                        </m:sSub>
                      </m:den>
                    </m:f>
                  </m:oMath>
                </a14:m>
                <a:r>
                  <a:rPr lang="ar-IQ" sz="18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.</a:t>
                </a:r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408" y="976688"/>
                <a:ext cx="4205890" cy="2201499"/>
              </a:xfrm>
              <a:prstGeom prst="rect">
                <a:avLst/>
              </a:prstGeom>
              <a:blipFill>
                <a:blip r:embed="rId3"/>
                <a:stretch>
                  <a:fillRect l="-2746" r="-1734"/>
                </a:stretch>
              </a:blipFill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53998" y="3346445"/>
                <a:ext cx="10996300" cy="3314690"/>
              </a:xfrm>
              <a:prstGeom prst="rect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حيث ان : </a:t>
                </a:r>
              </a:p>
              <a:p>
                <a:pPr rt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𝒋</m:t>
                        </m:r>
                      </m:sub>
                    </m:sSub>
                    <m:r>
                      <a:rPr lang="en-US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𝟑𝟏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𝟕𝟔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200" i="1">
                                      <a:ln w="0"/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19050" dir="2700000" algn="tl" rotWithShape="0">
                                          <a:schemeClr val="dk1">
                                            <a:alpha val="40000"/>
                                          </a:scheme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i="1">
                                      <a:ln w="0"/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19050" dir="2700000" algn="tl" rotWithShape="0">
                                          <a:schemeClr val="dk1">
                                            <a:alpha val="40000"/>
                                          </a:scheme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sz="2200" i="1">
                                      <a:ln w="0"/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19050" dir="2700000" algn="tl" rotWithShape="0">
                                          <a:schemeClr val="dk1">
                                            <a:alpha val="40000"/>
                                          </a:scheme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2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sub>
                    </m:sSub>
                    <m:r>
                      <a:rPr lang="en-US" sz="22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2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1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𝟐𝟐</m:t>
                                  </m:r>
                                </m:num>
                                <m:den>
                                  <m: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2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IQ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𝑱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ar-IQ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sub>
                        </m:sSub>
                      </m:den>
                    </m:f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skw"/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𝟑𝟏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𝟓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type m:val="skw"/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𝟕𝟔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𝟐𝟐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type m:val="skw"/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2400" i="1">
                                          <a:ln w="0"/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38100" dist="19050" dir="2700000" algn="tl" rotWithShape="0">
                                              <a:schemeClr val="dk1">
                                                <a:alpha val="40000"/>
                                              </a:scheme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n w="0"/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38100" dist="19050" dir="2700000" algn="tl" rotWithShape="0">
                                              <a:schemeClr val="dk1">
                                                <a:alpha val="40000"/>
                                              </a:scheme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10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n w="0"/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38100" dist="19050" dir="2700000" algn="tl" rotWithShape="0">
                                              <a:schemeClr val="dk1">
                                                <a:alpha val="40000"/>
                                              </a:scheme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𝟒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  <m:f>
                      <m:fPr>
                        <m:ctrlPr>
                          <a:rPr lang="ar-IQ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IQ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𝑱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ar-IQ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sub>
                        </m:sSub>
                      </m:den>
                    </m:f>
                    <m:r>
                      <a:rPr lang="en-US" sz="2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𝟑𝟏</m:t>
                                  </m:r>
                                </m:num>
                                <m:den>
                                  <m:r>
                                    <a:rPr lang="ar-IQ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ar-IQ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𝟕𝟔</m:t>
                                  </m:r>
                                </m:num>
                                <m:den>
                                  <m:r>
                                    <a:rPr lang="ar-IQ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𝟐𝟐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ar-IQ" sz="24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𝟏𝟎</m:t>
                                  </m:r>
                                </m:num>
                                <m:den>
                                  <m:r>
                                    <a:rPr lang="ar-IQ" sz="2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ar-IQ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Low" rtl="1"/>
                <a:r>
                  <a:rPr lang="ar-IQ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IQ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وعليه </a:t>
                </a:r>
                <a:r>
                  <a:rPr lang="ar-IQ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تهمل القيم السالبة ويتم اختيار القيمة الموجبة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𝟑𝟏</m:t>
                        </m:r>
                      </m:num>
                      <m:den>
                        <m:r>
                          <a:rPr lang="ar-IQ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ar-IQ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ar-IQ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المقابلة للمتغير </a:t>
                </a:r>
                <a:r>
                  <a:rPr lang="en-US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libri" panose="020F0502020204030204" pitchFamily="34" charset="0"/>
                    <a:cs typeface="Arial" panose="020B0604020202020204" pitchFamily="34" charset="0"/>
                  </a:rPr>
                  <a:t>S1</a:t>
                </a:r>
                <a:r>
                  <a:rPr lang="ar-IQ" b="1" dirty="0" smtClean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libri" panose="020F0502020204030204" pitchFamily="34" charset="0"/>
                    <a:cs typeface="Arial" panose="020B0604020202020204" pitchFamily="34" charset="0"/>
                  </a:rPr>
                  <a:t>، </a:t>
                </a:r>
                <a:r>
                  <a:rPr lang="ar-IQ" b="1" dirty="0" smtClean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libri" panose="020F0502020204030204" pitchFamily="34" charset="0"/>
                    <a:cs typeface="Arial" panose="020B0604020202020204" pitchFamily="34" charset="0"/>
                  </a:rPr>
                  <a:t>الذي سيمثل المتغير الخارج من الحل وعاصره تمثل الصف المحوري</a:t>
                </a:r>
                <a:endParaRPr lang="ar-SA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998" y="3346445"/>
                <a:ext cx="10996300" cy="3314690"/>
              </a:xfrm>
              <a:prstGeom prst="rect">
                <a:avLst/>
              </a:prstGeom>
              <a:blipFill>
                <a:blip r:embed="rId4"/>
                <a:stretch>
                  <a:fillRect l="-387" t="-545" r="-718" b="-1455"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773159"/>
                  </p:ext>
                </p:extLst>
              </p:nvPr>
            </p:nvGraphicFramePr>
            <p:xfrm>
              <a:off x="953998" y="159389"/>
              <a:ext cx="6624320" cy="30374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40">
                      <a:extLst>
                        <a:ext uri="{9D8B030D-6E8A-4147-A177-3AD203B41FA5}">
                          <a16:colId xmlns:a16="http://schemas.microsoft.com/office/drawing/2014/main" val="2432589402"/>
                        </a:ext>
                      </a:extLst>
                    </a:gridCol>
                    <a:gridCol w="4968240">
                      <a:extLst>
                        <a:ext uri="{9D8B030D-6E8A-4147-A177-3AD203B41FA5}">
                          <a16:colId xmlns:a16="http://schemas.microsoft.com/office/drawing/2014/main" val="1858470051"/>
                        </a:ext>
                      </a:extLst>
                    </a:gridCol>
                    <a:gridCol w="828040">
                      <a:extLst>
                        <a:ext uri="{9D8B030D-6E8A-4147-A177-3AD203B41FA5}">
                          <a16:colId xmlns:a16="http://schemas.microsoft.com/office/drawing/2014/main" val="2416932543"/>
                        </a:ext>
                      </a:extLst>
                    </a:gridCol>
                  </a:tblGrid>
                  <a:tr h="391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Z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-C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2             0         -14             0           0           -1</a:t>
                          </a:r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340160"/>
                      </a:ext>
                    </a:extLst>
                  </a:tr>
                  <a:tr h="177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B.V.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X1          X2          X3           S1         S2           S3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</a:t>
                          </a:r>
                          <a:r>
                            <a:rPr lang="en-US" sz="2000" b="0" cap="none" spc="0" baseline="-2500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1746937"/>
                      </a:ext>
                    </a:extLst>
                  </a:tr>
                  <a:tr h="11125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S2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X3</a:t>
                          </a:r>
                          <a:endParaRPr lang="en-US" sz="18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 0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𝟏𝟒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1</a:t>
                          </a:r>
                          <a:r>
                            <a:rPr lang="en-US" sz="1800" b="0" cap="none" spc="0" baseline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0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endParaRPr lang="en-US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𝟐𝟐</m:t>
                                  </m:r>
                                </m:num>
                                <m:den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0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𝟑𝟐</m:t>
                                  </m:r>
                                </m:num>
                                <m:den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0            1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  <a:p>
                          <a:pPr algn="l">
                            <a:lnSpc>
                              <a:spcPct val="107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1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         0           0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en-US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𝟑𝟏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𝟕𝟔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IQ" sz="1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US" sz="1800" b="0" i="1" cap="none" spc="0" smtClean="0">
                                        <a:ln w="0"/>
                                        <a:solidFill>
                                          <a:schemeClr val="tx1"/>
                                        </a:solidFill>
                                        <a:effectLst>
                                          <a:outerShdw blurRad="38100" dist="19050" dir="2700000" algn="tl" rotWithShape="0">
                                            <a:schemeClr val="dk1">
                                              <a:alpha val="40000"/>
                                            </a:scheme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40210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773159"/>
                  </p:ext>
                </p:extLst>
              </p:nvPr>
            </p:nvGraphicFramePr>
            <p:xfrm>
              <a:off x="953998" y="159389"/>
              <a:ext cx="6624320" cy="30374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40">
                      <a:extLst>
                        <a:ext uri="{9D8B030D-6E8A-4147-A177-3AD203B41FA5}">
                          <a16:colId xmlns:a16="http://schemas.microsoft.com/office/drawing/2014/main" val="2432589402"/>
                        </a:ext>
                      </a:extLst>
                    </a:gridCol>
                    <a:gridCol w="4968240">
                      <a:extLst>
                        <a:ext uri="{9D8B030D-6E8A-4147-A177-3AD203B41FA5}">
                          <a16:colId xmlns:a16="http://schemas.microsoft.com/office/drawing/2014/main" val="1858470051"/>
                        </a:ext>
                      </a:extLst>
                    </a:gridCol>
                    <a:gridCol w="828040">
                      <a:extLst>
                        <a:ext uri="{9D8B030D-6E8A-4147-A177-3AD203B41FA5}">
                          <a16:colId xmlns:a16="http://schemas.microsoft.com/office/drawing/2014/main" val="2416932543"/>
                        </a:ext>
                      </a:extLst>
                    </a:gridCol>
                  </a:tblGrid>
                  <a:tr h="4175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Z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-C</a:t>
                          </a:r>
                          <a:r>
                            <a:rPr lang="en-US" sz="2000" b="0" cap="none" spc="0" baseline="-2500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 2             0         -14             0           0           -1</a:t>
                          </a:r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rgbClr val="FF0000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  <a:endParaRPr lang="en-US" sz="2000" b="0" cap="none" spc="0" dirty="0">
                            <a:ln w="0"/>
                            <a:solidFill>
                              <a:srgbClr val="FF0000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340160"/>
                      </a:ext>
                    </a:extLst>
                  </a:tr>
                  <a:tr h="4175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B.V.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</a:pPr>
                          <a:r>
                            <a:rPr lang="en-US" sz="20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   X1          X2          X3           S1         S2           S3</a:t>
                          </a:r>
                          <a:endParaRPr lang="en-US" sz="20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b="0" cap="none" spc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b</a:t>
                          </a:r>
                          <a:r>
                            <a:rPr lang="en-US" sz="2000" b="0" cap="none" spc="0" baseline="-2500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</a:rPr>
                            <a:t>j</a:t>
                          </a:r>
                          <a:endParaRPr lang="en-US" sz="2000" b="0" cap="none" spc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1746937"/>
                      </a:ext>
                    </a:extLst>
                  </a:tr>
                  <a:tr h="22023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S2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ar-IQ" sz="18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 b="0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US" sz="1800" b="0" cap="none" spc="0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libri" panose="020F0502020204030204" pitchFamily="34" charset="0"/>
                              <a:cs typeface="Arial" panose="020B0604020202020204" pitchFamily="34" charset="0"/>
                            </a:rPr>
                            <a:t>X3</a:t>
                          </a:r>
                          <a:endParaRPr lang="en-US" sz="1800" b="0" cap="none" spc="0" dirty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6912" t="-39779" r="-17157" b="-1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0206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01471" t="-39779" r="-2941" b="-13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402106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1880639" y="140729"/>
            <a:ext cx="464457" cy="3037458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53998" y="1072224"/>
            <a:ext cx="6624320" cy="59280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2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Cro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1118</TotalTime>
  <Words>2835</Words>
  <Application>Microsoft Office PowerPoint</Application>
  <PresentationFormat>Widescreen</PresentationFormat>
  <Paragraphs>212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AL - QASSAM-Extended</vt:lpstr>
      <vt:lpstr>Al-Hadith1</vt:lpstr>
      <vt:lpstr>AlQalam Ferdaos 1</vt:lpstr>
      <vt:lpstr>Arial</vt:lpstr>
      <vt:lpstr>AZ Topaz</vt:lpstr>
      <vt:lpstr>Baskerville Old Face</vt:lpstr>
      <vt:lpstr>Calibri</vt:lpstr>
      <vt:lpstr>Cambria Math</vt:lpstr>
      <vt:lpstr>Franklin Gothic Book</vt:lpstr>
      <vt:lpstr>PT Bold Heading</vt:lpstr>
      <vt:lpstr>Tahoma</vt:lpstr>
      <vt:lpstr>Times New Roman</vt:lpstr>
      <vt:lpstr>Crop</vt:lpstr>
      <vt:lpstr>Find optimum Solution by using Simplex Method</vt:lpstr>
      <vt:lpstr>لتوضيح خطوات إيجاد الحل الأمثل لمشكلة البرمجة الخطية من نوع (Min) نأخذ المثال التالي :</vt:lpstr>
      <vt:lpstr>قبل اجراء خطوات الحل الأمثل على مشكلة المبرمجة الخطية نلاحظ المشكلة التالية :</vt:lpstr>
      <vt:lpstr>لغرض ايجاد الحل الامثل لمشكلة البرمجة الخطية نتبع الخطوات التالية :</vt:lpstr>
      <vt:lpstr>(3) تكوين جدول الحل الابتدائي</vt:lpstr>
      <vt:lpstr>PowerPoint Presentation</vt:lpstr>
      <vt:lpstr>(6)تكوين جدول الحل الأمثل (Ι)</vt:lpstr>
      <vt:lpstr>PowerPoint Presentation</vt:lpstr>
      <vt:lpstr>تكوين جدول الحل الأمثل (ΙΙ)</vt:lpstr>
      <vt:lpstr>وسيتم الحصول على نتائج جدول الحل الأمثل (ΙΙ) من خلال إيجاد عناصر الصف الجديد للمتغير الداخل X_1 مع تطبيق الخطوات السابقة في حساب عناصر جدول الحل الأمثل 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Albasri</dc:creator>
  <cp:lastModifiedBy>Ahmed Albasri</cp:lastModifiedBy>
  <cp:revision>45</cp:revision>
  <dcterms:created xsi:type="dcterms:W3CDTF">2020-03-04T12:05:59Z</dcterms:created>
  <dcterms:modified xsi:type="dcterms:W3CDTF">2020-03-10T12:14:37Z</dcterms:modified>
</cp:coreProperties>
</file>